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9" r:id="rId6"/>
    <p:sldId id="1525" r:id="rId7"/>
    <p:sldId id="1530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F70B7F-3432-4DBE-B821-B38A127FB2D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51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7113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03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B766A-128D-4B49-8D64-2D47B99A7F84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BDECC-9D01-4477-9C41-6DEFD70D4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</a:t>
            </a:r>
            <a:r>
              <a:rPr lang="ru-RU" sz="751" dirty="0" smtClean="0">
                <a:solidFill>
                  <a:srgbClr val="002060"/>
                </a:solidFill>
              </a:rPr>
              <a:t>%</a:t>
            </a:r>
            <a:r>
              <a:rPr lang="en-US" sz="751">
                <a:solidFill>
                  <a:srgbClr val="002060"/>
                </a:solidFill>
              </a:rPr>
              <a:t>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ЗА УКРЕПЛЕНИЕ МЕЖДУНАРОДНОГО АВТОРИТЕТА РОСАТОМА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/ инициатива, оказывающие существенное влияние на репутацию Росатома на международном рынке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целей при ограниченных ресурсах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условиях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Глобальная задача, которую удалось решить при выполнении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проекта. Какие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сложности политического, экономического и другого характера возникали при выполнении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на международную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результата на бизнес-процессы.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конкурентного преимущества на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международном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рынке</a:t>
            </a:r>
            <a:r>
              <a:rPr lang="en-US" altLang="ru-RU" sz="7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Сравнение с аналогом, в чем заключаются количественные и качественные преимущества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проекта. По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каким показателям и характеристикам проект превосходит конкурентов.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21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172433" y="112889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ЗА УКРЕПЛЕНИЕ МЕЖДУНАРОДНОГО АВТОРИТЕТА РОСАТОМА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9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11"/>
          <p:cNvGrpSpPr/>
          <p:nvPr/>
        </p:nvGrpSpPr>
        <p:grpSpPr>
          <a:xfrm>
            <a:off x="87500" y="2268295"/>
            <a:ext cx="3371414" cy="175771"/>
            <a:chOff x="87500" y="2430420"/>
            <a:chExt cx="3371414" cy="17577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3C240A76-AFB9-4AAE-92F5-277751412EEF}"/>
                </a:ext>
              </a:extLst>
            </p:cNvPr>
            <p:cNvSpPr txBox="1"/>
            <p:nvPr/>
          </p:nvSpPr>
          <p:spPr>
            <a:xfrm>
              <a:off x="87500" y="243297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1919B4D-D985-481F-8D42-0478C0C0988C}"/>
                </a:ext>
              </a:extLst>
            </p:cNvPr>
            <p:cNvSpPr txBox="1"/>
            <p:nvPr/>
          </p:nvSpPr>
          <p:spPr>
            <a:xfrm>
              <a:off x="960942" y="2430420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C977A469-F140-404A-B649-2941C536022C}"/>
                </a:ext>
              </a:extLst>
            </p:cNvPr>
            <p:cNvSpPr txBox="1"/>
            <p:nvPr/>
          </p:nvSpPr>
          <p:spPr>
            <a:xfrm>
              <a:off x="1735188" y="2436914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F2ECE47E-FC06-48BE-BC0B-6260BFF7A3D8}"/>
                </a:ext>
              </a:extLst>
            </p:cNvPr>
            <p:cNvSpPr txBox="1"/>
            <p:nvPr/>
          </p:nvSpPr>
          <p:spPr>
            <a:xfrm>
              <a:off x="2737671" y="243518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87500" y="2523671"/>
            <a:ext cx="3371414" cy="174785"/>
            <a:chOff x="87500" y="2638409"/>
            <a:chExt cx="3371414" cy="174785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7881734-0675-4A98-8CF7-37E25AFE92B5}"/>
                </a:ext>
              </a:extLst>
            </p:cNvPr>
            <p:cNvSpPr txBox="1"/>
            <p:nvPr/>
          </p:nvSpPr>
          <p:spPr>
            <a:xfrm>
              <a:off x="87500" y="264055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18D029C-6274-45CA-AC02-85C8DFDFF67A}"/>
                </a:ext>
              </a:extLst>
            </p:cNvPr>
            <p:cNvSpPr txBox="1"/>
            <p:nvPr/>
          </p:nvSpPr>
          <p:spPr>
            <a:xfrm>
              <a:off x="960942" y="2638409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791C1A97-6524-410A-B43F-F78A52D34DAE}"/>
                </a:ext>
              </a:extLst>
            </p:cNvPr>
            <p:cNvSpPr txBox="1"/>
            <p:nvPr/>
          </p:nvSpPr>
          <p:spPr>
            <a:xfrm>
              <a:off x="1735188" y="2643917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DB37450-D6BD-4400-8B7D-214A8921D801}"/>
                </a:ext>
              </a:extLst>
            </p:cNvPr>
            <p:cNvSpPr txBox="1"/>
            <p:nvPr/>
          </p:nvSpPr>
          <p:spPr>
            <a:xfrm>
              <a:off x="2737671" y="264140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87500" y="2778061"/>
            <a:ext cx="3371414" cy="173799"/>
            <a:chOff x="87500" y="2846398"/>
            <a:chExt cx="3371414" cy="17379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0A84426-5441-4168-95AB-072BA4741FE2}"/>
                </a:ext>
              </a:extLst>
            </p:cNvPr>
            <p:cNvSpPr txBox="1"/>
            <p:nvPr/>
          </p:nvSpPr>
          <p:spPr>
            <a:xfrm>
              <a:off x="87500" y="284814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2930FA7D-2234-4F71-A48C-C1C7E10768C0}"/>
                </a:ext>
              </a:extLst>
            </p:cNvPr>
            <p:cNvSpPr txBox="1"/>
            <p:nvPr/>
          </p:nvSpPr>
          <p:spPr>
            <a:xfrm>
              <a:off x="960942" y="2846398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59003C8D-5942-4229-B484-9EA2C2ED150A}"/>
                </a:ext>
              </a:extLst>
            </p:cNvPr>
            <p:cNvSpPr txBox="1"/>
            <p:nvPr/>
          </p:nvSpPr>
          <p:spPr>
            <a:xfrm>
              <a:off x="1735188" y="2850920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0AF23C15-2EE0-4FF0-8489-B00F30469EEF}"/>
                </a:ext>
              </a:extLst>
            </p:cNvPr>
            <p:cNvSpPr txBox="1"/>
            <p:nvPr/>
          </p:nvSpPr>
          <p:spPr>
            <a:xfrm>
              <a:off x="2737671" y="284762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87500" y="3031465"/>
            <a:ext cx="3371414" cy="173351"/>
            <a:chOff x="87500" y="3053849"/>
            <a:chExt cx="3371414" cy="17335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F23EC1A-7638-40F7-BBBC-D2BFD70E2170}"/>
                </a:ext>
              </a:extLst>
            </p:cNvPr>
            <p:cNvSpPr txBox="1"/>
            <p:nvPr/>
          </p:nvSpPr>
          <p:spPr>
            <a:xfrm>
              <a:off x="87500" y="305572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7A8A43CF-1532-4F28-B522-20BAC872FD52}"/>
                </a:ext>
              </a:extLst>
            </p:cNvPr>
            <p:cNvSpPr txBox="1"/>
            <p:nvPr/>
          </p:nvSpPr>
          <p:spPr>
            <a:xfrm>
              <a:off x="960942" y="3054387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F0FD5B8-1DCC-4735-A817-EE0AA35F587D}"/>
                </a:ext>
              </a:extLst>
            </p:cNvPr>
            <p:cNvSpPr txBox="1"/>
            <p:nvPr/>
          </p:nvSpPr>
          <p:spPr>
            <a:xfrm>
              <a:off x="1735188" y="3057923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BE5E896-7C45-40AA-8D6B-CAD5911EF2C8}"/>
                </a:ext>
              </a:extLst>
            </p:cNvPr>
            <p:cNvSpPr txBox="1"/>
            <p:nvPr/>
          </p:nvSpPr>
          <p:spPr>
            <a:xfrm>
              <a:off x="2737671" y="305384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87500" y="3284421"/>
            <a:ext cx="3371414" cy="174132"/>
            <a:chOff x="87500" y="3260071"/>
            <a:chExt cx="3371414" cy="174132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A79FB3DE-7A8F-4FC4-81D4-AFAAAD051D49}"/>
                </a:ext>
              </a:extLst>
            </p:cNvPr>
            <p:cNvSpPr txBox="1"/>
            <p:nvPr/>
          </p:nvSpPr>
          <p:spPr>
            <a:xfrm>
              <a:off x="87500" y="3263314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3769D282-1890-4E84-9E95-E29CD028BEF5}"/>
                </a:ext>
              </a:extLst>
            </p:cNvPr>
            <p:cNvSpPr txBox="1"/>
            <p:nvPr/>
          </p:nvSpPr>
          <p:spPr>
            <a:xfrm>
              <a:off x="960942" y="3262376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7F64DBE2-30F3-4776-814B-7DC76492E4C9}"/>
                </a:ext>
              </a:extLst>
            </p:cNvPr>
            <p:cNvSpPr txBox="1"/>
            <p:nvPr/>
          </p:nvSpPr>
          <p:spPr>
            <a:xfrm>
              <a:off x="1735188" y="3264926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0E23E821-555E-492F-ACB6-C66CF550DAE7}"/>
                </a:ext>
              </a:extLst>
            </p:cNvPr>
            <p:cNvSpPr txBox="1"/>
            <p:nvPr/>
          </p:nvSpPr>
          <p:spPr>
            <a:xfrm>
              <a:off x="2737671" y="3260071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87500" y="3538158"/>
            <a:ext cx="3371414" cy="174913"/>
            <a:chOff x="87500" y="3466293"/>
            <a:chExt cx="3371414" cy="174913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471392D7-AC0B-47B8-BD2A-7A92AC481460}"/>
                </a:ext>
              </a:extLst>
            </p:cNvPr>
            <p:cNvSpPr txBox="1"/>
            <p:nvPr/>
          </p:nvSpPr>
          <p:spPr>
            <a:xfrm>
              <a:off x="87500" y="347090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9257A88C-2649-4B02-A4BD-B2D3BFB65E10}"/>
                </a:ext>
              </a:extLst>
            </p:cNvPr>
            <p:cNvSpPr txBox="1"/>
            <p:nvPr/>
          </p:nvSpPr>
          <p:spPr>
            <a:xfrm>
              <a:off x="960942" y="3470365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98CA2853-EE93-466B-886E-71536A13D721}"/>
                </a:ext>
              </a:extLst>
            </p:cNvPr>
            <p:cNvSpPr txBox="1"/>
            <p:nvPr/>
          </p:nvSpPr>
          <p:spPr>
            <a:xfrm>
              <a:off x="1735188" y="3471929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3F78F1FC-0114-4A7A-AD23-DFD06730082E}"/>
                </a:ext>
              </a:extLst>
            </p:cNvPr>
            <p:cNvSpPr txBox="1"/>
            <p:nvPr/>
          </p:nvSpPr>
          <p:spPr>
            <a:xfrm>
              <a:off x="2737671" y="346629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87500" y="3792676"/>
            <a:ext cx="3371414" cy="175694"/>
            <a:chOff x="87500" y="3672515"/>
            <a:chExt cx="3371414" cy="175694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FEE1BB-DD56-407C-9C5B-097828B59448}"/>
                </a:ext>
              </a:extLst>
            </p:cNvPr>
            <p:cNvSpPr txBox="1"/>
            <p:nvPr/>
          </p:nvSpPr>
          <p:spPr>
            <a:xfrm>
              <a:off x="87500" y="367848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DA866CF6-CF2B-4CD9-8234-C7FB1B24B940}"/>
                </a:ext>
              </a:extLst>
            </p:cNvPr>
            <p:cNvSpPr txBox="1"/>
            <p:nvPr/>
          </p:nvSpPr>
          <p:spPr>
            <a:xfrm>
              <a:off x="960942" y="3678354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21CB7F6-0021-4BEA-8D31-6505CC38C37F}"/>
                </a:ext>
              </a:extLst>
            </p:cNvPr>
            <p:cNvSpPr txBox="1"/>
            <p:nvPr/>
          </p:nvSpPr>
          <p:spPr>
            <a:xfrm>
              <a:off x="1735188" y="367893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4A49A9B-FDF9-48E3-8656-B441C74282DD}"/>
                </a:ext>
              </a:extLst>
            </p:cNvPr>
            <p:cNvSpPr txBox="1"/>
            <p:nvPr/>
          </p:nvSpPr>
          <p:spPr>
            <a:xfrm>
              <a:off x="2737671" y="367251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87500" y="4047975"/>
            <a:ext cx="3371414" cy="176883"/>
            <a:chOff x="87500" y="3878737"/>
            <a:chExt cx="3371414" cy="176883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C457D97F-9FF8-4542-BB49-E3D966FBB7FC}"/>
                </a:ext>
              </a:extLst>
            </p:cNvPr>
            <p:cNvSpPr txBox="1"/>
            <p:nvPr/>
          </p:nvSpPr>
          <p:spPr>
            <a:xfrm>
              <a:off x="87500" y="388607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0073220-EA21-406F-8A45-EA03842965D6}"/>
                </a:ext>
              </a:extLst>
            </p:cNvPr>
            <p:cNvSpPr txBox="1"/>
            <p:nvPr/>
          </p:nvSpPr>
          <p:spPr>
            <a:xfrm>
              <a:off x="960942" y="388634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81BD420-EF59-4479-B503-7C090E5C36E7}"/>
                </a:ext>
              </a:extLst>
            </p:cNvPr>
            <p:cNvSpPr txBox="1"/>
            <p:nvPr/>
          </p:nvSpPr>
          <p:spPr>
            <a:xfrm>
              <a:off x="1735188" y="3885935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0757C60D-CE6A-4331-A75B-DC7F6CC2A9C3}"/>
                </a:ext>
              </a:extLst>
            </p:cNvPr>
            <p:cNvSpPr txBox="1"/>
            <p:nvPr/>
          </p:nvSpPr>
          <p:spPr>
            <a:xfrm>
              <a:off x="2737671" y="387873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87500" y="4304463"/>
            <a:ext cx="3371414" cy="178650"/>
            <a:chOff x="87500" y="4084959"/>
            <a:chExt cx="3371414" cy="178650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28E85EE-A77E-463F-851E-4986F799D925}"/>
                </a:ext>
              </a:extLst>
            </p:cNvPr>
            <p:cNvSpPr txBox="1"/>
            <p:nvPr/>
          </p:nvSpPr>
          <p:spPr>
            <a:xfrm>
              <a:off x="87500" y="409365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71E84A39-BCFC-4ECD-AC2F-4EAA935D029D}"/>
                </a:ext>
              </a:extLst>
            </p:cNvPr>
            <p:cNvSpPr txBox="1"/>
            <p:nvPr/>
          </p:nvSpPr>
          <p:spPr>
            <a:xfrm>
              <a:off x="960942" y="4094332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44F86CEA-B9F0-44C6-AF9D-97C64DF37934}"/>
                </a:ext>
              </a:extLst>
            </p:cNvPr>
            <p:cNvSpPr txBox="1"/>
            <p:nvPr/>
          </p:nvSpPr>
          <p:spPr>
            <a:xfrm>
              <a:off x="1735188" y="4092938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BC4EE30D-74CE-47F2-B31C-2723B11E6A81}"/>
                </a:ext>
              </a:extLst>
            </p:cNvPr>
            <p:cNvSpPr txBox="1"/>
            <p:nvPr/>
          </p:nvSpPr>
          <p:spPr>
            <a:xfrm>
              <a:off x="2737671" y="408495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87498" y="4562716"/>
            <a:ext cx="3423191" cy="180422"/>
            <a:chOff x="87498" y="4291178"/>
            <a:chExt cx="3423191" cy="180422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FD90A499-ABA4-495A-8286-CBDFC5925A52}"/>
                </a:ext>
              </a:extLst>
            </p:cNvPr>
            <p:cNvSpPr txBox="1"/>
            <p:nvPr/>
          </p:nvSpPr>
          <p:spPr>
            <a:xfrm>
              <a:off x="87498" y="4301241"/>
              <a:ext cx="88807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53E6B96E-5890-40A9-8F37-8DF581FEB90F}"/>
                </a:ext>
              </a:extLst>
            </p:cNvPr>
            <p:cNvSpPr txBox="1"/>
            <p:nvPr/>
          </p:nvSpPr>
          <p:spPr>
            <a:xfrm>
              <a:off x="960942" y="430232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D15B536-C7DF-4EA5-B755-E3F1047798AC}"/>
                </a:ext>
              </a:extLst>
            </p:cNvPr>
            <p:cNvSpPr txBox="1"/>
            <p:nvPr/>
          </p:nvSpPr>
          <p:spPr>
            <a:xfrm>
              <a:off x="1735188" y="429994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6C9C2823-8B94-480D-A46F-C814BCD9AB1F}"/>
                </a:ext>
              </a:extLst>
            </p:cNvPr>
            <p:cNvSpPr txBox="1"/>
            <p:nvPr/>
          </p:nvSpPr>
          <p:spPr>
            <a:xfrm>
              <a:off x="2737671" y="4291178"/>
              <a:ext cx="773018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571066"/>
              </p:ext>
            </p:extLst>
          </p:nvPr>
        </p:nvGraphicFramePr>
        <p:xfrm>
          <a:off x="170140" y="215711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137" name="TextBox 136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138" name="Прямоугольник 137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ЦЕЛЕЙ ПРИ ОГРАНИЧЕННЫХ РЕСУРСАХ ИЛИ УСЛОВИЯХ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9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102926"/>
              </p:ext>
            </p:extLst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40" name="TextBox 139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2" name="Прямоугольник 141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НА МЕЖДУНАРОДНУЮ ДЕЯТЕЛЬНОСТЬ РОСАТОМА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Прямоугольник 14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КОНКУРЕНТНОГО ПРЕИМУЩЕСТВА НА МЕЖДУНАРОДНОМ РЫНКЕ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796811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1" name="Таблица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229389"/>
              </p:ext>
            </p:extLst>
          </p:nvPr>
        </p:nvGraphicFramePr>
        <p:xfrm>
          <a:off x="-64605" y="4872710"/>
          <a:ext cx="3536402" cy="243840"/>
        </p:xfrm>
        <a:graphic>
          <a:graphicData uri="http://schemas.openxmlformats.org/drawingml/2006/table">
            <a:tbl>
              <a:tblPr firstRow="1" bandRow="1"/>
              <a:tblGrid>
                <a:gridCol w="1683242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360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8800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194144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74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538522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5AC9DA0-6722-4442-98BB-BF5A86B614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53641</TotalTime>
  <Words>1624</Words>
  <Application>Microsoft Office PowerPoint</Application>
  <PresentationFormat>Произвольный</PresentationFormat>
  <Paragraphs>179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ヒラギノ角ゴ Pro W3</vt:lpstr>
      <vt:lpstr>Arial</vt:lpstr>
      <vt:lpstr>Rosatom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3401</cp:revision>
  <cp:lastPrinted>2025-02-03T14:56:44Z</cp:lastPrinted>
  <dcterms:created xsi:type="dcterms:W3CDTF">2019-09-24T12:37:05Z</dcterms:created>
  <dcterms:modified xsi:type="dcterms:W3CDTF">2025-02-15T11:15:59Z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