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9" r:id="rId6"/>
    <p:sldId id="1525" r:id="rId7"/>
    <p:sldId id="1530" r:id="rId8"/>
  </p:sldIdLst>
  <p:sldSz cx="9151938" cy="5148263"/>
  <p:notesSz cx="6797675" cy="9926638"/>
  <p:embeddedFontLst>
    <p:embeddedFont>
      <p:font typeface="Rosatom" panose="020B0503040504020204" pitchFamily="34" charset="-52"/>
      <p:regular r:id="rId11"/>
      <p:bold r:id="rId12"/>
      <p: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1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113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3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 ШАГ ВПЕРЕДИ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создание продукта или решения, опережающего предложения конкурентов и обеспечивающего ощутимый прорыв на рынке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 продукта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проекта / инициативы для дивизиона / отрасли, новизна решения (какие инновации были применены в подходах, процессах, технологиях).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Опыт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 подобных продуктов / решений (в отрасли, в мире).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Превосходство над аналогичными или лучшими практиками (продуктами, решениями)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рынке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Сравнение с аналогом, в чем заключаются количественные и качественные преимущества проекта.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рынке (по цене, себестоимости, качеству и т.п.), экономической, финансовой или иной отдачи за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прошедший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каким показателям и характеристикам проект превосходит конкурентов.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цифровых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технологий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эффективные цифровые решения были применены, либо внедрены в ходе реализации проекта / инициативы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1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1288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 ШАГ ВПЕРЕДИ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9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87500" y="2268295"/>
            <a:ext cx="3371414" cy="175771"/>
            <a:chOff x="87500" y="2430420"/>
            <a:chExt cx="3371414" cy="17577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7500" y="2523671"/>
            <a:ext cx="3371414" cy="174785"/>
            <a:chOff x="87500" y="2638409"/>
            <a:chExt cx="3371414" cy="17478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7500" y="2778061"/>
            <a:ext cx="3371414" cy="173799"/>
            <a:chOff x="87500" y="2846398"/>
            <a:chExt cx="3371414" cy="17379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7500" y="3031465"/>
            <a:ext cx="3371414" cy="173351"/>
            <a:chOff x="87500" y="3053849"/>
            <a:chExt cx="3371414" cy="17335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F23EC1A-7638-40F7-BBBC-D2BFD70E2170}"/>
                </a:ext>
              </a:extLst>
            </p:cNvPr>
            <p:cNvSpPr txBox="1"/>
            <p:nvPr/>
          </p:nvSpPr>
          <p:spPr>
            <a:xfrm>
              <a:off x="87500" y="305572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A8A43CF-1532-4F28-B522-20BAC872FD52}"/>
                </a:ext>
              </a:extLst>
            </p:cNvPr>
            <p:cNvSpPr txBox="1"/>
            <p:nvPr/>
          </p:nvSpPr>
          <p:spPr>
            <a:xfrm>
              <a:off x="960942" y="3054387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F0FD5B8-1DCC-4735-A817-EE0AA35F587D}"/>
                </a:ext>
              </a:extLst>
            </p:cNvPr>
            <p:cNvSpPr txBox="1"/>
            <p:nvPr/>
          </p:nvSpPr>
          <p:spPr>
            <a:xfrm>
              <a:off x="1735188" y="3057923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BE5E896-7C45-40AA-8D6B-CAD5911EF2C8}"/>
                </a:ext>
              </a:extLst>
            </p:cNvPr>
            <p:cNvSpPr txBox="1"/>
            <p:nvPr/>
          </p:nvSpPr>
          <p:spPr>
            <a:xfrm>
              <a:off x="2737671" y="305384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87500" y="3284421"/>
            <a:ext cx="3371414" cy="174132"/>
            <a:chOff x="87500" y="3260071"/>
            <a:chExt cx="3371414" cy="174132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79FB3DE-7A8F-4FC4-81D4-AFAAAD051D49}"/>
                </a:ext>
              </a:extLst>
            </p:cNvPr>
            <p:cNvSpPr txBox="1"/>
            <p:nvPr/>
          </p:nvSpPr>
          <p:spPr>
            <a:xfrm>
              <a:off x="87500" y="3263314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769D282-1890-4E84-9E95-E29CD028BEF5}"/>
                </a:ext>
              </a:extLst>
            </p:cNvPr>
            <p:cNvSpPr txBox="1"/>
            <p:nvPr/>
          </p:nvSpPr>
          <p:spPr>
            <a:xfrm>
              <a:off x="960942" y="3262376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F64DBE2-30F3-4776-814B-7DC76492E4C9}"/>
                </a:ext>
              </a:extLst>
            </p:cNvPr>
            <p:cNvSpPr txBox="1"/>
            <p:nvPr/>
          </p:nvSpPr>
          <p:spPr>
            <a:xfrm>
              <a:off x="1735188" y="3264926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E23E821-555E-492F-ACB6-C66CF550DAE7}"/>
                </a:ext>
              </a:extLst>
            </p:cNvPr>
            <p:cNvSpPr txBox="1"/>
            <p:nvPr/>
          </p:nvSpPr>
          <p:spPr>
            <a:xfrm>
              <a:off x="2737671" y="3260071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87500" y="3538158"/>
            <a:ext cx="3371414" cy="174913"/>
            <a:chOff x="87500" y="3466293"/>
            <a:chExt cx="3371414" cy="174913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71392D7-AC0B-47B8-BD2A-7A92AC481460}"/>
                </a:ext>
              </a:extLst>
            </p:cNvPr>
            <p:cNvSpPr txBox="1"/>
            <p:nvPr/>
          </p:nvSpPr>
          <p:spPr>
            <a:xfrm>
              <a:off x="87500" y="347090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257A88C-2649-4B02-A4BD-B2D3BFB65E10}"/>
                </a:ext>
              </a:extLst>
            </p:cNvPr>
            <p:cNvSpPr txBox="1"/>
            <p:nvPr/>
          </p:nvSpPr>
          <p:spPr>
            <a:xfrm>
              <a:off x="960942" y="3470365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8CA2853-EE93-466B-886E-71536A13D721}"/>
                </a:ext>
              </a:extLst>
            </p:cNvPr>
            <p:cNvSpPr txBox="1"/>
            <p:nvPr/>
          </p:nvSpPr>
          <p:spPr>
            <a:xfrm>
              <a:off x="1735188" y="3471929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3F78F1FC-0114-4A7A-AD23-DFD06730082E}"/>
                </a:ext>
              </a:extLst>
            </p:cNvPr>
            <p:cNvSpPr txBox="1"/>
            <p:nvPr/>
          </p:nvSpPr>
          <p:spPr>
            <a:xfrm>
              <a:off x="2737671" y="346629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7500" y="3792676"/>
            <a:ext cx="3371414" cy="175694"/>
            <a:chOff x="87500" y="3672515"/>
            <a:chExt cx="3371414" cy="17569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FEE1BB-DD56-407C-9C5B-097828B59448}"/>
                </a:ext>
              </a:extLst>
            </p:cNvPr>
            <p:cNvSpPr txBox="1"/>
            <p:nvPr/>
          </p:nvSpPr>
          <p:spPr>
            <a:xfrm>
              <a:off x="87500" y="367848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A866CF6-CF2B-4CD9-8234-C7FB1B24B940}"/>
                </a:ext>
              </a:extLst>
            </p:cNvPr>
            <p:cNvSpPr txBox="1"/>
            <p:nvPr/>
          </p:nvSpPr>
          <p:spPr>
            <a:xfrm>
              <a:off x="960942" y="3678354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21CB7F6-0021-4BEA-8D31-6505CC38C37F}"/>
                </a:ext>
              </a:extLst>
            </p:cNvPr>
            <p:cNvSpPr txBox="1"/>
            <p:nvPr/>
          </p:nvSpPr>
          <p:spPr>
            <a:xfrm>
              <a:off x="1735188" y="367893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4A49A9B-FDF9-48E3-8656-B441C74282DD}"/>
                </a:ext>
              </a:extLst>
            </p:cNvPr>
            <p:cNvSpPr txBox="1"/>
            <p:nvPr/>
          </p:nvSpPr>
          <p:spPr>
            <a:xfrm>
              <a:off x="2737671" y="367251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7500" y="4047975"/>
            <a:ext cx="3371414" cy="176883"/>
            <a:chOff x="87500" y="3878737"/>
            <a:chExt cx="3371414" cy="176883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C457D97F-9FF8-4542-BB49-E3D966FBB7FC}"/>
                </a:ext>
              </a:extLst>
            </p:cNvPr>
            <p:cNvSpPr txBox="1"/>
            <p:nvPr/>
          </p:nvSpPr>
          <p:spPr>
            <a:xfrm>
              <a:off x="87500" y="388607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0073220-EA21-406F-8A45-EA03842965D6}"/>
                </a:ext>
              </a:extLst>
            </p:cNvPr>
            <p:cNvSpPr txBox="1"/>
            <p:nvPr/>
          </p:nvSpPr>
          <p:spPr>
            <a:xfrm>
              <a:off x="960942" y="388634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81BD420-EF59-4479-B503-7C090E5C36E7}"/>
                </a:ext>
              </a:extLst>
            </p:cNvPr>
            <p:cNvSpPr txBox="1"/>
            <p:nvPr/>
          </p:nvSpPr>
          <p:spPr>
            <a:xfrm>
              <a:off x="1735188" y="3885935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757C60D-CE6A-4331-A75B-DC7F6CC2A9C3}"/>
                </a:ext>
              </a:extLst>
            </p:cNvPr>
            <p:cNvSpPr txBox="1"/>
            <p:nvPr/>
          </p:nvSpPr>
          <p:spPr>
            <a:xfrm>
              <a:off x="2737671" y="387873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7500" y="4304463"/>
            <a:ext cx="3371414" cy="178650"/>
            <a:chOff x="87500" y="4084959"/>
            <a:chExt cx="3371414" cy="178650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28E85EE-A77E-463F-851E-4986F799D925}"/>
                </a:ext>
              </a:extLst>
            </p:cNvPr>
            <p:cNvSpPr txBox="1"/>
            <p:nvPr/>
          </p:nvSpPr>
          <p:spPr>
            <a:xfrm>
              <a:off x="87500" y="409365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1E84A39-BCFC-4ECD-AC2F-4EAA935D029D}"/>
                </a:ext>
              </a:extLst>
            </p:cNvPr>
            <p:cNvSpPr txBox="1"/>
            <p:nvPr/>
          </p:nvSpPr>
          <p:spPr>
            <a:xfrm>
              <a:off x="960942" y="4094332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4F86CEA-B9F0-44C6-AF9D-97C64DF37934}"/>
                </a:ext>
              </a:extLst>
            </p:cNvPr>
            <p:cNvSpPr txBox="1"/>
            <p:nvPr/>
          </p:nvSpPr>
          <p:spPr>
            <a:xfrm>
              <a:off x="1735188" y="4092938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C4EE30D-74CE-47F2-B31C-2723B11E6A81}"/>
                </a:ext>
              </a:extLst>
            </p:cNvPr>
            <p:cNvSpPr txBox="1"/>
            <p:nvPr/>
          </p:nvSpPr>
          <p:spPr>
            <a:xfrm>
              <a:off x="2737671" y="408495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87498" y="4562716"/>
            <a:ext cx="3423191" cy="180422"/>
            <a:chOff x="87498" y="4291178"/>
            <a:chExt cx="3423191" cy="180422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D90A499-ABA4-495A-8286-CBDFC5925A52}"/>
                </a:ext>
              </a:extLst>
            </p:cNvPr>
            <p:cNvSpPr txBox="1"/>
            <p:nvPr/>
          </p:nvSpPr>
          <p:spPr>
            <a:xfrm>
              <a:off x="87498" y="4301241"/>
              <a:ext cx="88807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3E6B96E-5890-40A9-8F37-8DF581FEB90F}"/>
                </a:ext>
              </a:extLst>
            </p:cNvPr>
            <p:cNvSpPr txBox="1"/>
            <p:nvPr/>
          </p:nvSpPr>
          <p:spPr>
            <a:xfrm>
              <a:off x="960942" y="430232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D15B536-C7DF-4EA5-B755-E3F1047798AC}"/>
                </a:ext>
              </a:extLst>
            </p:cNvPr>
            <p:cNvSpPr txBox="1"/>
            <p:nvPr/>
          </p:nvSpPr>
          <p:spPr>
            <a:xfrm>
              <a:off x="1735188" y="429994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C9C2823-8B94-480D-A46F-C814BCD9AB1F}"/>
                </a:ext>
              </a:extLst>
            </p:cNvPr>
            <p:cNvSpPr txBox="1"/>
            <p:nvPr/>
          </p:nvSpPr>
          <p:spPr>
            <a:xfrm>
              <a:off x="2737671" y="4291178"/>
              <a:ext cx="773018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571066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 ПРОДУКТА ИЛИ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9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102926"/>
              </p:ext>
            </p:extLst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ПРЕВОСХОДСТВО НАД АНАЛОГИЧНЫМИ ИЛИ ЛУЧШИМИ ПРАКТИКАМИ (ПРОДУКТАМИ, РЕШЕНИЯМИ) НА РЫНКЕ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Прямоугольник 14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09675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РЫНКЕ (ПО ЦЕНЕ, СЕБЕСТОИМОСТИ, КАЧЕСТВУ И Т.П.), ЭКОНОМИЧЕСКОЙ, ФИНАНСОВОЙ ИЛИ ИНОЙ ОТДАЧИ ЗА ПРОШЕДШИЙ ГОД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796811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1" name="Таблица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229389"/>
              </p:ext>
            </p:extLst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7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50251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D75AF9C-2ECE-447F-957E-E797FAAA20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53639</TotalTime>
  <Words>1881</Words>
  <Application>Microsoft Office PowerPoint</Application>
  <PresentationFormat>Произвольный</PresentationFormat>
  <Paragraphs>183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Rosatom</vt:lpstr>
      <vt:lpstr>ヒラギノ角ゴ Pro W3</vt:lpstr>
      <vt:lpstr>Calibri Light</vt:lpstr>
      <vt:lpstr>Arial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3400</cp:revision>
  <cp:lastPrinted>2025-02-03T14:56:44Z</cp:lastPrinted>
  <dcterms:created xsi:type="dcterms:W3CDTF">2019-09-24T12:37:05Z</dcterms:created>
  <dcterms:modified xsi:type="dcterms:W3CDTF">2025-02-15T11:16:41Z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