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  <p:sldMasterId id="2147483889" r:id="rId6"/>
  </p:sldMasterIdLst>
  <p:notesMasterIdLst>
    <p:notesMasterId r:id="rId10"/>
  </p:notesMasterIdLst>
  <p:handoutMasterIdLst>
    <p:handoutMasterId r:id="rId11"/>
  </p:handoutMasterIdLst>
  <p:sldIdLst>
    <p:sldId id="1528" r:id="rId7"/>
    <p:sldId id="1525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13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9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4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772312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Рассматриваются проекты, содержащие общедоступную информацию и информацию ограниченного доступа, с соблюдением требований нормативных правовых актов Российской Федерации и локальных нормативных актов </a:t>
            </a:r>
            <a:r>
              <a:rPr lang="ru-RU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по её защите.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дополнительно к общеустановленным процедурам предусмотреть 5 рабочих дней на отправку соответствующих заявок по специальным каналам.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04131" y="1159197"/>
            <a:ext cx="388826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высокие результаты и создание «задела» на будущее для страны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888262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количественные и качественные результаты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полученных результатов в измеримых показателях, качественные характеристики продукта / решения.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будущее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технологий, прототипов, опытных образцов  в качестве задела на будущее.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</a:t>
            </a:r>
            <a:r>
              <a:rPr lang="ru-RU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en-US" alt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эффективные цифровые решения были применены, либо внедрены в ходе реализации проекта / инициативы.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84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4047114" y="390316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2585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B9A640"/>
                </a:solidFill>
                <a:cs typeface="Arial" panose="020B0604020202020204" pitchFamily="34" charset="0"/>
              </a:rPr>
              <a:t>ЗА ВКЛАД В ОБОРОНОСПОСОБНОСТЬ РОССИИ</a:t>
            </a: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840" y="453089"/>
            <a:ext cx="381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2024 Г. КОЛИЧЕСТВЕННЫЕ И КАЧЕСТВЕННЫЕ РЕЗУЛЬТАТЫ ПРОЕКТА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21430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БУДУЩЕЕ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52342" y="870434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Группа 150"/>
          <p:cNvGrpSpPr/>
          <p:nvPr/>
        </p:nvGrpSpPr>
        <p:grpSpPr>
          <a:xfrm>
            <a:off x="87500" y="2320175"/>
            <a:ext cx="3371414" cy="175771"/>
            <a:chOff x="87500" y="2430420"/>
            <a:chExt cx="3371414" cy="17577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6" name="Группа 155"/>
          <p:cNvGrpSpPr/>
          <p:nvPr/>
        </p:nvGrpSpPr>
        <p:grpSpPr>
          <a:xfrm>
            <a:off x="87500" y="2575551"/>
            <a:ext cx="3371414" cy="174785"/>
            <a:chOff x="87500" y="2638409"/>
            <a:chExt cx="3371414" cy="174785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87500" y="2829941"/>
            <a:ext cx="3371414" cy="173799"/>
            <a:chOff x="87500" y="2846398"/>
            <a:chExt cx="3371414" cy="173799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6" name="Группа 165"/>
          <p:cNvGrpSpPr/>
          <p:nvPr/>
        </p:nvGrpSpPr>
        <p:grpSpPr>
          <a:xfrm>
            <a:off x="87500" y="3083345"/>
            <a:ext cx="3371414" cy="173351"/>
            <a:chOff x="87500" y="3053849"/>
            <a:chExt cx="3371414" cy="173351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1" name="Группа 170"/>
          <p:cNvGrpSpPr/>
          <p:nvPr/>
        </p:nvGrpSpPr>
        <p:grpSpPr>
          <a:xfrm>
            <a:off x="87500" y="3336301"/>
            <a:ext cx="3371414" cy="174132"/>
            <a:chOff x="87500" y="3260071"/>
            <a:chExt cx="3371414" cy="174132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6" name="Группа 175"/>
          <p:cNvGrpSpPr/>
          <p:nvPr/>
        </p:nvGrpSpPr>
        <p:grpSpPr>
          <a:xfrm>
            <a:off x="87500" y="3590038"/>
            <a:ext cx="3371414" cy="174913"/>
            <a:chOff x="87500" y="3466293"/>
            <a:chExt cx="3371414" cy="174913"/>
          </a:xfrm>
        </p:grpSpPr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87500" y="3844556"/>
            <a:ext cx="3371414" cy="175694"/>
            <a:chOff x="87500" y="3672515"/>
            <a:chExt cx="3371414" cy="175694"/>
          </a:xfrm>
        </p:grpSpPr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6" name="Группа 185"/>
          <p:cNvGrpSpPr/>
          <p:nvPr/>
        </p:nvGrpSpPr>
        <p:grpSpPr>
          <a:xfrm>
            <a:off x="87500" y="4099855"/>
            <a:ext cx="3371414" cy="176883"/>
            <a:chOff x="87500" y="3878737"/>
            <a:chExt cx="3371414" cy="17688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1" name="Группа 190"/>
          <p:cNvGrpSpPr/>
          <p:nvPr/>
        </p:nvGrpSpPr>
        <p:grpSpPr>
          <a:xfrm>
            <a:off x="87500" y="4356343"/>
            <a:ext cx="3371414" cy="178650"/>
            <a:chOff x="87500" y="4084959"/>
            <a:chExt cx="3371414" cy="178650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6" name="Группа 195"/>
          <p:cNvGrpSpPr/>
          <p:nvPr/>
        </p:nvGrpSpPr>
        <p:grpSpPr>
          <a:xfrm>
            <a:off x="87498" y="4614596"/>
            <a:ext cx="3423191" cy="180422"/>
            <a:chOff x="87498" y="4291178"/>
            <a:chExt cx="3423191" cy="180422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01" name="Таблица 2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38054"/>
              </p:ext>
            </p:extLst>
          </p:nvPr>
        </p:nvGraphicFramePr>
        <p:xfrm>
          <a:off x="170140" y="220899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graphicFrame>
        <p:nvGraphicFramePr>
          <p:cNvPr id="202" name="Таблица 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850127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715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4348A4-38FF-4A91-AA36-7F4F63AE81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53650</TotalTime>
  <Words>1684</Words>
  <Application>Microsoft Office PowerPoint</Application>
  <PresentationFormat>Произвольный</PresentationFormat>
  <Paragraphs>180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3399</cp:revision>
  <cp:lastPrinted>2025-02-03T14:56:44Z</cp:lastPrinted>
  <dcterms:created xsi:type="dcterms:W3CDTF">2019-09-24T12:37:05Z</dcterms:created>
  <dcterms:modified xsi:type="dcterms:W3CDTF">2025-02-15T11:15:34Z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