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9"/>
  </p:notesMasterIdLst>
  <p:handoutMasterIdLst>
    <p:handoutMasterId r:id="rId10"/>
  </p:handoutMasterIdLst>
  <p:sldIdLst>
    <p:sldId id="1525" r:id="rId6"/>
    <p:sldId id="1528" r:id="rId7"/>
    <p:sldId id="1529" r:id="rId8"/>
  </p:sldIdLst>
  <p:sldSz cx="9151938" cy="5148263"/>
  <p:notesSz cx="6797675" cy="9926638"/>
  <p:embeddedFontLst>
    <p:embeddedFont>
      <p:font typeface="Calibri Light" panose="020F0302020204030204" pitchFamily="34" charset="0"/>
      <p:regular r:id="rId11"/>
      <p:italic r:id="rId12"/>
    </p:embeddedFont>
    <p:embeddedFont>
      <p:font typeface="Rosatom" panose="020B0503040504020204" pitchFamily="34" charset="-52"/>
      <p:regular r:id="rId13"/>
      <p:bold r:id="rId14"/>
      <p: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1" autoAdjust="0"/>
    <p:restoredTop sz="95407" autoAdjust="0"/>
  </p:normalViewPr>
  <p:slideViewPr>
    <p:cSldViewPr>
      <p:cViewPr varScale="1">
        <p:scale>
          <a:sx n="134" d="100"/>
          <a:sy n="134" d="100"/>
        </p:scale>
        <p:origin x="966" y="96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customXml" Target="../customXml/item2.xml"/><Relationship Id="rId16" Type="http://schemas.openxmlformats.org/officeDocument/2006/relationships/font" Target="fonts/font6.fntdata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font" Target="fonts/font1.fntdata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5.fntdata"/><Relationship Id="rId23" Type="http://schemas.openxmlformats.org/officeDocument/2006/relationships/theme" Target="theme/theme1.xml"/><Relationship Id="rId10" Type="http://schemas.openxmlformats.org/officeDocument/2006/relationships/handoutMaster" Target="handoutMasters/handoutMaster1.xml"/><Relationship Id="rId19" Type="http://schemas.openxmlformats.org/officeDocument/2006/relationships/font" Target="fonts/font9.fntdata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4.fntdata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23166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7" orient="horz" pos="298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sv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9BD3935-24F2-4204-B113-266E6D99481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8535220" y="0"/>
            <a:ext cx="616718" cy="514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8" r:id="rId2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0FBF5DF-1EE4-4FCA-BFDA-7F3E37FEFDB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0" y="1"/>
            <a:ext cx="9151938" cy="627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NA.Dorofeeva@ase-ec.ru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026136"/>
            <a:ext cx="3675534" cy="124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Отсутствие нарушений требований ОТ и ПБ.</a:t>
            </a: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Стаж работы в отрасли не менее 1 года.</a:t>
            </a: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Отсутствие дисциплинарных взысканий за последний год.</a:t>
            </a: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проверка.</a:t>
            </a: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бизнесов.</a:t>
            </a: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Выполнение личного КПЭ не ниже 100%</a:t>
            </a:r>
            <a:endParaRPr lang="ru-RU" sz="751" dirty="0">
              <a:solidFill>
                <a:srgbClr val="00206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2432602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ПОБЕДА ГОДА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444215" y="1014825"/>
            <a:ext cx="3960000" cy="21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ru-RU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производственный проект, имеющий влияние на всю отрасль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444215" y="2340671"/>
            <a:ext cx="3960000" cy="8463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ru-RU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Амбициозность</a:t>
            </a:r>
            <a:r>
              <a:rPr lang="ru-RU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поставленных целей при ограниченных ресурсах или условиях.  </a:t>
            </a:r>
            <a:r>
              <a:rPr lang="ru-RU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Глобальная задача, которую удалось решить при выполнении проекта. Какие сложности политического, экономического и другого характера возникали при выполнении.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ru-RU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Масштабность влияния результатов проекта для отрасли. </a:t>
            </a:r>
            <a:r>
              <a:rPr lang="ru-RU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Влияние результата на бизнес-процессы.</a:t>
            </a:r>
          </a:p>
          <a:p>
            <a:pPr algn="just"/>
            <a:r>
              <a:rPr lang="ru-RU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2711565"/>
            <a:ext cx="3675534" cy="207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или инициатива не являются государственным заказом.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086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ПОБЕДА ГОДА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FF35A3-22B7-DC9A-7483-E3D782F16F0D}"/>
              </a:ext>
            </a:extLst>
          </p:cNvPr>
          <p:cNvSpPr txBox="1"/>
          <p:nvPr/>
        </p:nvSpPr>
        <p:spPr>
          <a:xfrm>
            <a:off x="181128" y="530559"/>
            <a:ext cx="331472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644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3841" y="971262"/>
            <a:ext cx="0" cy="40324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675075" y="394618"/>
            <a:ext cx="1800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Организация: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endParaRPr lang="ru-RU" sz="500" u="sng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697" y="826709"/>
            <a:ext cx="8070893" cy="919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ФИО  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6130652" y="41317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err="1" smtClean="0">
                <a:solidFill>
                  <a:srgbClr val="002060"/>
                </a:solidFill>
              </a:rPr>
              <a:t>•   новые продукты для российского и международных рынков;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достижение глобального лидерства в ряде передовых технологий;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повышение доли на международных рынках;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снижение себестоимости продукции и сроков протекания процессов;</a:t>
            </a:r>
            <a:r>
              <a:t/>
            </a:r>
            <a:br/>
            <a:endParaRPr/>
          </a:p>
        </p:txBody>
      </p:sp>
      <p:sp>
        <p:nvSpPr>
          <p:cNvPr id="27" name="Прямоугольник 26"/>
          <p:cNvSpPr/>
          <p:nvPr/>
        </p:nvSpPr>
        <p:spPr>
          <a:xfrm>
            <a:off x="6130651" y="33195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89836" y="838187"/>
            <a:ext cx="2474565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АМБИЦИОЗНОСТЬ ПОСТАВЛЕННЫХ ЦЕЛЕЙ ПРИ ОГРАНИЧЕННЫХ РЕСУРСАХ ИЛИ УСЛОВИЯХ 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3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510689" y="826709"/>
          <a:ext cx="2488835" cy="175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883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4455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55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ДОСТИЖЕНИЯ </a:t>
                      </a:r>
                      <a:r>
                        <a:rPr lang="ru-RU" sz="55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НОМИНАНТА</a:t>
                      </a:r>
                      <a:endParaRPr lang="ru-RU" altLang="ru-RU" sz="55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44" name="TextBox 43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1066705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1062231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53228" y="2160696"/>
            <a:ext cx="2549530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МАСШТАБНОСТЬ ВЛИЯНИЯ РЕЗУЛЬТАТОВ ПРОЕКТА ДЛЯ ОТРАСЛИ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418222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6000099" y="2160696"/>
            <a:ext cx="2464302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418222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52342" y="3606281"/>
            <a:ext cx="2556608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868822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9FD2CC7-2562-424A-8D4E-68AC91DCC639}"/>
              </a:ext>
            </a:extLst>
          </p:cNvPr>
          <p:cNvSpPr txBox="1"/>
          <p:nvPr/>
        </p:nvSpPr>
        <p:spPr>
          <a:xfrm>
            <a:off x="6016129" y="3607390"/>
            <a:ext cx="2398451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endParaRPr lang="en-US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Прямоугольник 52">
            <a:extLst>
              <a:ext uri="{FF2B5EF4-FFF2-40B4-BE49-F238E27FC236}">
                <a16:creationId xmlns:a16="http://schemas.microsoft.com/office/drawing/2014/main" id="{A4D16AD3-1629-4334-873B-E23FC59D08F7}"/>
              </a:ext>
            </a:extLst>
          </p:cNvPr>
          <p:cNvSpPr/>
          <p:nvPr/>
        </p:nvSpPr>
        <p:spPr>
          <a:xfrm>
            <a:off x="6028741" y="3868146"/>
            <a:ext cx="2486935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80698" y="4324982"/>
            <a:ext cx="32151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0" b="1" dirty="0" smtClean="0">
                <a:cs typeface="ヒラギノ角ゴ Pro W3"/>
              </a:rPr>
              <a:t>_</a:t>
            </a:r>
            <a:r>
              <a:rPr lang="en-US" sz="600" b="1" dirty="0" smtClean="0">
                <a:cs typeface="ヒラギノ角ゴ Pro W3"/>
              </a:rPr>
              <a:t>_______________________________</a:t>
            </a:r>
            <a:r>
              <a:rPr lang="ru-RU" sz="600" b="1" dirty="0" smtClean="0">
                <a:cs typeface="ヒラギノ角ゴ Pro W3"/>
              </a:rPr>
              <a:t>_______________________________________________</a:t>
            </a:r>
            <a:endParaRPr lang="ru-RU" sz="600" dirty="0">
              <a:latin typeface="Arial" panose="020B0604020202020204" pitchFamily="34" charset="0"/>
            </a:endParaRPr>
          </a:p>
          <a:p>
            <a:pPr algn="ctr" fontAlgn="t"/>
            <a:r>
              <a:rPr lang="ru-RU" sz="600" b="1" dirty="0">
                <a:cs typeface="ヒラギノ角ゴ Pro W3"/>
              </a:rPr>
              <a:t> (должность руководителя / выдвигающего ) </a:t>
            </a:r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>
            <p:extLst/>
          </p:nvPr>
        </p:nvGraphicFramePr>
        <p:xfrm>
          <a:off x="327496" y="4721843"/>
          <a:ext cx="3096345" cy="274320"/>
        </p:xfrm>
        <a:graphic>
          <a:graphicData uri="http://schemas.openxmlformats.org/drawingml/2006/table">
            <a:tbl>
              <a:tblPr firstRow="1" bandRow="1"/>
              <a:tblGrid>
                <a:gridCol w="1126751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6959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180340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342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726711"/>
          <a:ext cx="8321578" cy="363190"/>
        </p:xfrm>
        <a:graphic>
          <a:graphicData uri="http://schemas.openxmlformats.org/drawingml/2006/table">
            <a:tbl>
              <a:tblPr/>
              <a:tblGrid>
                <a:gridCol w="1489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7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319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841" y="82485"/>
            <a:ext cx="488248" cy="4905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646" y="4983937"/>
            <a:ext cx="7315329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76" b="0" i="1" u="none" strike="noStrike" kern="1200" cap="none" spc="0" normalizeH="0" baseline="0" noProof="0" dirty="0">
                <a:ln>
                  <a:noFill/>
                </a:ln>
                <a:solidFill>
                  <a:srgbClr val="77B150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kumimoji="0" lang="ru-RU" altLang="ru-RU" sz="676" b="0" i="1" u="none" strike="noStrike" kern="1200" cap="none" spc="0" normalizeH="0" baseline="0" noProof="0" dirty="0">
              <a:ln>
                <a:noFill/>
              </a:ln>
              <a:solidFill>
                <a:srgbClr val="77B150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38" y="1041388"/>
            <a:ext cx="8132364" cy="22680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40" y="639736"/>
            <a:ext cx="6951986" cy="148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8919" y="207061"/>
            <a:ext cx="4479138" cy="248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en-US" sz="1730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Программы признания</a:t>
            </a:r>
            <a:endParaRPr kumimoji="0" lang="ru-RU" altLang="en-US" sz="173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1164815"/>
          <a:ext cx="8321576" cy="3831319"/>
        </p:xfrm>
        <a:graphic>
          <a:graphicData uri="http://schemas.openxmlformats.org/drawingml/2006/table">
            <a:tbl>
              <a:tblPr/>
              <a:tblGrid>
                <a:gridCol w="14830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35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комплекс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Дирекция по ядерному оружейному комплексу,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AIgKryukov@aem-group.ru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Отдел по координации корпоративных отношений, 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3919 76 90 00, доб.9933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08, доб.218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3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блок, 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 Юлия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Проектный офис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работе с вовлеченностью и внутренними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коммуникациями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партнеров по управлению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790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управления изменениями корпоративной культуры,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Группа управления по работе с персоналом, Арктическая дирекция,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Драч Александра Бесикиевна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культуре и развитию бренда работодателя,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«РИР»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+7 495 357 00 14, доб. 6500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AlBDrach@rusatom-utilities.ru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Зарубежная генерация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Морозова Елена Андреевна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организации корпоративных мероприятий, Группа комплектования и развития персонала, АО «РЭИН»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+7 916 969 12 26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ElenaAndMorozova@rosatom.ru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0653055"/>
                  </a:ext>
                </a:extLst>
              </a:tr>
              <a:tr h="230088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Скворцова Елена Александровна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внутренним коммуникациям и корпоративной культуре, ООО «Росатом Логистика»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+7 968 848 51 05</a:t>
                      </a:r>
                    </a:p>
                    <a:p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EASkvortsova@rosatom.ru	</a:t>
                      </a:r>
                      <a:endParaRPr lang="ru-RU" sz="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Чижикова Елизавета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внутренним коммуникациям,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+7 495 198 01 23 доб. 4020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E.chizhikova@umatex.ru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Соснина Наталья Юрьевна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Управления развития персонала и корпоративной культуры,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«Атомэнергопроект»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+7 831 421 79 00,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63544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n.sosnina@ase-ec.ru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Тихонова Дарья Дмитриевна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Департамент поддержки новых бизнесов,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DDTikhonova@rosatom.ru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5077794"/>
                  </a:ext>
                </a:extLst>
              </a:tr>
              <a:tr h="220314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ВКК, ООК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13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683517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38732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1064773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4D55DD5B954915479DD20DC18ED7613A" ma:contentTypeVersion="2" ma:contentTypeDescription="Создание документа." ma:contentTypeScope="" ma:versionID="35896244ff2499695d6875a673126926">
  <xsd:schema xmlns:xsd="http://www.w3.org/2001/XMLSchema" xmlns:xs="http://www.w3.org/2001/XMLSchema" xmlns:p="http://schemas.microsoft.com/office/2006/metadata/properties" xmlns:ns2="02a20ec4-e02e-4340-9ad2-c9c3d0464e5b" targetNamespace="http://schemas.microsoft.com/office/2006/metadata/properties" ma:root="true" ma:fieldsID="f0c4d4be0b46b9586cb6c5bb3f89cb02" ns2:_="">
    <xsd:import namespace="02a20ec4-e02e-4340-9ad2-c9c3d0464e5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a20ec4-e02e-4340-9ad2-c9c3d0464e5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Общий доступ с использованием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Совместно с подробностями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5E9A4A5-3D64-4760-A54F-D82093BA65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a20ec4-e02e-4340-9ad2-c9c3d0464e5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48C1843-6DAE-4BDE-BCA7-BF311A91C570}">
  <ds:schemaRefs>
    <ds:schemaRef ds:uri="http://schemas.microsoft.com/office/2006/metadata/properties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http://purl.org/dc/terms/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53680</TotalTime>
  <Words>1358</Words>
  <Application>Microsoft Office PowerPoint</Application>
  <PresentationFormat>Произвольный</PresentationFormat>
  <Paragraphs>140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10" baseType="lpstr">
      <vt:lpstr>Calibri Light</vt:lpstr>
      <vt:lpstr>Rosatom</vt:lpstr>
      <vt:lpstr>Arial</vt:lpstr>
      <vt:lpstr>ヒラギノ角ゴ Pro W3</vt:lpstr>
      <vt:lpstr>Calibri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Хохлова Дарья Александровна</cp:lastModifiedBy>
  <cp:revision>3408</cp:revision>
  <cp:lastPrinted>2025-02-03T14:56:44Z</cp:lastPrinted>
  <dcterms:created xsi:type="dcterms:W3CDTF">2019-09-24T12:37:05Z</dcterms:created>
  <dcterms:modified xsi:type="dcterms:W3CDTF">2025-02-15T11:17:57Z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0x0101004D55DD5B954915479DD20DC18ED7613A</vt:lpwstr>
  </property>
</Properties>
</file>