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0"/>
  </p:notesMasterIdLst>
  <p:handoutMasterIdLst>
    <p:handoutMasterId r:id="rId11"/>
  </p:handoutMasterIdLst>
  <p:sldIdLst>
    <p:sldId id="1529" r:id="rId6"/>
    <p:sldId id="1525" r:id="rId7"/>
    <p:sldId id="1527" r:id="rId8"/>
    <p:sldId id="1530" r:id="rId9"/>
  </p:sldIdLst>
  <p:sldSz cx="9151938" cy="5148263"/>
  <p:notesSz cx="6797675" cy="9926638"/>
  <p:embeddedFontLst>
    <p:embeddedFont>
      <p:font typeface="Calibri Light" panose="020F0302020204030204" pitchFamily="34" charset="0"/>
      <p:regular r:id="rId12"/>
      <p:italic r:id="rId13"/>
    </p:embeddedFont>
    <p:embeddedFont>
      <p:font typeface="Rosatom" panose="020B0503040504020204" pitchFamily="34" charset="-52"/>
      <p:regular r:id="rId14"/>
      <p:bold r:id="rId15"/>
      <p:italic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34" d="100"/>
          <a:sy n="134" d="100"/>
        </p:scale>
        <p:origin x="966" y="96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4.fntdata"/><Relationship Id="rId23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8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3.fntdata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F70B7F-3432-4DBE-B821-B38A127FB2D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1511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871136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7" orient="horz" pos="298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8035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FBF5DF-1EE4-4FCA-BFDA-7F3E37FEFDB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1"/>
            <a:ext cx="9151938" cy="62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427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sv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BD3935-24F2-4204-B113-266E6D9948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8535220" y="0"/>
            <a:ext cx="616718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8" r:id="rId2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B766A-128D-4B49-8D64-2D47B99A7F84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BDECC-9D01-4477-9C41-6DEFD70D4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482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NA.Dorofeeva@ase-ec.ru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026136"/>
            <a:ext cx="3675534" cy="124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Отсутствие нарушений требований ОТ и ПБ.</a:t>
            </a: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С</a:t>
            </a:r>
            <a:r>
              <a:rPr lang="ru-RU" sz="751" dirty="0" smtClean="0">
                <a:solidFill>
                  <a:srgbClr val="002060"/>
                </a:solidFill>
              </a:rPr>
              <a:t>таж </a:t>
            </a:r>
            <a:r>
              <a:rPr lang="ru-RU" sz="751" dirty="0">
                <a:solidFill>
                  <a:srgbClr val="002060"/>
                </a:solidFill>
              </a:rPr>
              <a:t>работы в отрасли не менее 1 </a:t>
            </a:r>
            <a:r>
              <a:rPr lang="ru-RU" sz="751" dirty="0" smtClean="0">
                <a:solidFill>
                  <a:srgbClr val="002060"/>
                </a:solidFill>
              </a:rPr>
              <a:t>года.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О</a:t>
            </a:r>
            <a:r>
              <a:rPr lang="ru-RU" sz="751" dirty="0" smtClean="0">
                <a:solidFill>
                  <a:srgbClr val="002060"/>
                </a:solidFill>
              </a:rPr>
              <a:t>тсутствие </a:t>
            </a:r>
            <a:r>
              <a:rPr lang="ru-RU" sz="751" dirty="0">
                <a:solidFill>
                  <a:srgbClr val="002060"/>
                </a:solidFill>
              </a:rPr>
              <a:t>дисциплинарных взысканий за последний </a:t>
            </a:r>
            <a:r>
              <a:rPr lang="ru-RU" sz="751" dirty="0" smtClean="0">
                <a:solidFill>
                  <a:srgbClr val="002060"/>
                </a:solidFill>
              </a:rPr>
              <a:t>год.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</a:t>
            </a:r>
            <a:r>
              <a:rPr lang="ru-RU" sz="751" dirty="0" smtClean="0">
                <a:solidFill>
                  <a:srgbClr val="002060"/>
                </a:solidFill>
              </a:rPr>
              <a:t> </a:t>
            </a:r>
            <a:r>
              <a:rPr lang="ru-RU" sz="751" dirty="0">
                <a:solidFill>
                  <a:srgbClr val="002060"/>
                </a:solidFill>
              </a:rPr>
              <a:t>отношении работника не инициирована и не проводится служебная </a:t>
            </a:r>
            <a:r>
              <a:rPr lang="ru-RU" sz="751" dirty="0" smtClean="0">
                <a:solidFill>
                  <a:srgbClr val="002060"/>
                </a:solidFill>
              </a:rPr>
              <a:t>проверка.</a:t>
            </a:r>
            <a:endParaRPr lang="ru-RU" sz="751" dirty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Н</a:t>
            </a:r>
            <a:r>
              <a:rPr lang="ru-RU" sz="751" dirty="0" smtClean="0">
                <a:solidFill>
                  <a:srgbClr val="002060"/>
                </a:solidFill>
              </a:rPr>
              <a:t>аличие </a:t>
            </a:r>
            <a:r>
              <a:rPr lang="ru-RU" sz="751" dirty="0">
                <a:solidFill>
                  <a:srgbClr val="002060"/>
                </a:solidFill>
              </a:rPr>
              <a:t>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</a:t>
            </a:r>
            <a:r>
              <a:rPr lang="ru-RU" sz="751" dirty="0" smtClean="0">
                <a:solidFill>
                  <a:srgbClr val="002060"/>
                </a:solidFill>
              </a:rPr>
              <a:t>бизнесов.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Выполнение личного КПЭ не ниже 100%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</a:t>
            </a: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ОЦЕНКИ</a:t>
            </a:r>
            <a:r>
              <a:rPr lang="en-US" altLang="en-US" sz="1051" kern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*</a:t>
            </a:r>
            <a:endParaRPr lang="ru-RU" altLang="en-US" sz="1051" kern="0" dirty="0">
              <a:solidFill>
                <a:srgbClr val="00206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2432602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УСТОЙЧИВОЕ РАЗВИТИЕ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444215" y="1157494"/>
            <a:ext cx="3960000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реализацию проектов и / или инициатив, направленных на содействие достижению целей в области устойчивого развития Организации Объединенных Наций (далее — ЦУР ООН)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444215" y="2574131"/>
            <a:ext cx="3960000" cy="2160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проекта / инициативы одной из следующих Целей устойчивого развития ООН: ЦУР 11, ЦУР 13, ЦУР 15.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Результаты проекта / инициативы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Тиражируемость / масштабируемость проекта / инициативы в атомной отрасли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444215" y="4125607"/>
            <a:ext cx="3960000" cy="2160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команде проекта нескольких участников из разных организаций / дивизионов / функций / социально-демографических групп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другим целям ООН в области устойчивого развития</a:t>
            </a: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2854235"/>
            <a:ext cx="3675534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8" y="4806379"/>
            <a:ext cx="3675534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Описание критериев смотри в Приложении 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593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Box 84"/>
          <p:cNvSpPr txBox="1"/>
          <p:nvPr/>
        </p:nvSpPr>
        <p:spPr>
          <a:xfrm>
            <a:off x="182840" y="336359"/>
            <a:ext cx="3168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75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Название команды: 150 знаков с пробелами 150 знаков с пробелами 150 знаков с пробелами 150 знаков с пробелами 150 знаков с пробелами 150 знаков с пробелами 150 знаков с</a:t>
            </a:r>
          </a:p>
          <a:p>
            <a:pPr>
              <a:lnSpc>
                <a:spcPct val="80000"/>
              </a:lnSpc>
            </a:pPr>
            <a:endParaRPr lang="en-US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172433" y="112889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УСТОЙЧИВОЕ РАЗВИТИЕ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9" name="NomineePhoto_1" descr="NomineePhoto_1"/>
          <p:cNvSpPr/>
          <p:nvPr/>
        </p:nvSpPr>
        <p:spPr>
          <a:xfrm>
            <a:off x="182156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8990" y="1399917"/>
            <a:ext cx="698912" cy="1692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NomineePhoto_2" descr="NomineePhoto_2"/>
          <p:cNvSpPr/>
          <p:nvPr/>
        </p:nvSpPr>
        <p:spPr>
          <a:xfrm>
            <a:off x="849965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19173" y="1402053"/>
            <a:ext cx="694165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NomineePhoto_3" descr="NomineePhoto_3"/>
          <p:cNvSpPr/>
          <p:nvPr/>
        </p:nvSpPr>
        <p:spPr>
          <a:xfrm>
            <a:off x="1544179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404254" y="1402053"/>
            <a:ext cx="71243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NomineePhoto_1" descr="NomineePhoto_4"/>
          <p:cNvSpPr/>
          <p:nvPr/>
        </p:nvSpPr>
        <p:spPr>
          <a:xfrm>
            <a:off x="2231642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079326" y="1402053"/>
            <a:ext cx="73721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NomineePhoto_5" descr="NomineePhoto_5"/>
          <p:cNvSpPr/>
          <p:nvPr/>
        </p:nvSpPr>
        <p:spPr>
          <a:xfrm>
            <a:off x="2881896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744030" y="1402053"/>
            <a:ext cx="70831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NomineePhoto_7" descr="NomineePhoto_7"/>
          <p:cNvSpPr/>
          <p:nvPr/>
        </p:nvSpPr>
        <p:spPr>
          <a:xfrm>
            <a:off x="824626" y="1561802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91295" y="1961886"/>
            <a:ext cx="699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NomineePhoto_8" descr="NomineePhoto_8"/>
          <p:cNvSpPr/>
          <p:nvPr/>
        </p:nvSpPr>
        <p:spPr>
          <a:xfrm>
            <a:off x="1508148" y="1564002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371742" y="1961886"/>
            <a:ext cx="70539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NomineePhoto_9" descr="NomineePhoto_9"/>
          <p:cNvSpPr/>
          <p:nvPr/>
        </p:nvSpPr>
        <p:spPr>
          <a:xfrm>
            <a:off x="2199900" y="1561802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2076089" y="1961886"/>
            <a:ext cx="680203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NomineePhoto_10" descr="NomineePhoto_10"/>
          <p:cNvSpPr/>
          <p:nvPr/>
        </p:nvSpPr>
        <p:spPr>
          <a:xfrm>
            <a:off x="2847512" y="1561802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703762" y="1961886"/>
            <a:ext cx="72008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NomineePhoto_6" descr="NomineePhoto_6"/>
          <p:cNvSpPr/>
          <p:nvPr/>
        </p:nvSpPr>
        <p:spPr>
          <a:xfrm>
            <a:off x="187434" y="1561331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59786" y="1961415"/>
            <a:ext cx="687876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1" name="Прямая соединительная линия 50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697" y="826709"/>
            <a:ext cx="8070893" cy="919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3841" y="971262"/>
            <a:ext cx="0" cy="40324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Группа 11"/>
          <p:cNvGrpSpPr/>
          <p:nvPr/>
        </p:nvGrpSpPr>
        <p:grpSpPr>
          <a:xfrm>
            <a:off x="87500" y="2268295"/>
            <a:ext cx="3371414" cy="175771"/>
            <a:chOff x="87500" y="2430420"/>
            <a:chExt cx="3371414" cy="175771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3C240A76-AFB9-4AAE-92F5-277751412EEF}"/>
                </a:ext>
              </a:extLst>
            </p:cNvPr>
            <p:cNvSpPr txBox="1"/>
            <p:nvPr/>
          </p:nvSpPr>
          <p:spPr>
            <a:xfrm>
              <a:off x="87500" y="2432970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01919B4D-D985-481F-8D42-0478C0C0988C}"/>
                </a:ext>
              </a:extLst>
            </p:cNvPr>
            <p:cNvSpPr txBox="1"/>
            <p:nvPr/>
          </p:nvSpPr>
          <p:spPr>
            <a:xfrm>
              <a:off x="960942" y="2430420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C977A469-F140-404A-B649-2941C536022C}"/>
                </a:ext>
              </a:extLst>
            </p:cNvPr>
            <p:cNvSpPr txBox="1"/>
            <p:nvPr/>
          </p:nvSpPr>
          <p:spPr>
            <a:xfrm>
              <a:off x="1735188" y="2436914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F2ECE47E-FC06-48BE-BC0B-6260BFF7A3D8}"/>
                </a:ext>
              </a:extLst>
            </p:cNvPr>
            <p:cNvSpPr txBox="1"/>
            <p:nvPr/>
          </p:nvSpPr>
          <p:spPr>
            <a:xfrm>
              <a:off x="2737671" y="2435183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87500" y="2523671"/>
            <a:ext cx="3371414" cy="174785"/>
            <a:chOff x="87500" y="2638409"/>
            <a:chExt cx="3371414" cy="174785"/>
          </a:xfrm>
        </p:grpSpPr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17881734-0675-4A98-8CF7-37E25AFE92B5}"/>
                </a:ext>
              </a:extLst>
            </p:cNvPr>
            <p:cNvSpPr txBox="1"/>
            <p:nvPr/>
          </p:nvSpPr>
          <p:spPr>
            <a:xfrm>
              <a:off x="87500" y="2640556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D18D029C-6274-45CA-AC02-85C8DFDFF67A}"/>
                </a:ext>
              </a:extLst>
            </p:cNvPr>
            <p:cNvSpPr txBox="1"/>
            <p:nvPr/>
          </p:nvSpPr>
          <p:spPr>
            <a:xfrm>
              <a:off x="960942" y="2638409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791C1A97-6524-410A-B43F-F78A52D34DAE}"/>
                </a:ext>
              </a:extLst>
            </p:cNvPr>
            <p:cNvSpPr txBox="1"/>
            <p:nvPr/>
          </p:nvSpPr>
          <p:spPr>
            <a:xfrm>
              <a:off x="1735188" y="2643917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EDB37450-D6BD-4400-8B7D-214A8921D801}"/>
                </a:ext>
              </a:extLst>
            </p:cNvPr>
            <p:cNvSpPr txBox="1"/>
            <p:nvPr/>
          </p:nvSpPr>
          <p:spPr>
            <a:xfrm>
              <a:off x="2737671" y="2641405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87500" y="2778061"/>
            <a:ext cx="3371414" cy="173799"/>
            <a:chOff x="87500" y="2846398"/>
            <a:chExt cx="3371414" cy="173799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30A84426-5441-4168-95AB-072BA4741FE2}"/>
                </a:ext>
              </a:extLst>
            </p:cNvPr>
            <p:cNvSpPr txBox="1"/>
            <p:nvPr/>
          </p:nvSpPr>
          <p:spPr>
            <a:xfrm>
              <a:off x="87500" y="2848142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2930FA7D-2234-4F71-A48C-C1C7E10768C0}"/>
                </a:ext>
              </a:extLst>
            </p:cNvPr>
            <p:cNvSpPr txBox="1"/>
            <p:nvPr/>
          </p:nvSpPr>
          <p:spPr>
            <a:xfrm>
              <a:off x="960942" y="2846398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59003C8D-5942-4229-B484-9EA2C2ED150A}"/>
                </a:ext>
              </a:extLst>
            </p:cNvPr>
            <p:cNvSpPr txBox="1"/>
            <p:nvPr/>
          </p:nvSpPr>
          <p:spPr>
            <a:xfrm>
              <a:off x="1735188" y="2850920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0AF23C15-2EE0-4FF0-8489-B00F30469EEF}"/>
                </a:ext>
              </a:extLst>
            </p:cNvPr>
            <p:cNvSpPr txBox="1"/>
            <p:nvPr/>
          </p:nvSpPr>
          <p:spPr>
            <a:xfrm>
              <a:off x="2737671" y="2847627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87500" y="3031465"/>
            <a:ext cx="3371414" cy="173351"/>
            <a:chOff x="87500" y="3053849"/>
            <a:chExt cx="3371414" cy="173351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4F23EC1A-7638-40F7-BBBC-D2BFD70E2170}"/>
                </a:ext>
              </a:extLst>
            </p:cNvPr>
            <p:cNvSpPr txBox="1"/>
            <p:nvPr/>
          </p:nvSpPr>
          <p:spPr>
            <a:xfrm>
              <a:off x="87500" y="3055728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7A8A43CF-1532-4F28-B522-20BAC872FD52}"/>
                </a:ext>
              </a:extLst>
            </p:cNvPr>
            <p:cNvSpPr txBox="1"/>
            <p:nvPr/>
          </p:nvSpPr>
          <p:spPr>
            <a:xfrm>
              <a:off x="960942" y="3054387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2F0FD5B8-1DCC-4735-A817-EE0AA35F587D}"/>
                </a:ext>
              </a:extLst>
            </p:cNvPr>
            <p:cNvSpPr txBox="1"/>
            <p:nvPr/>
          </p:nvSpPr>
          <p:spPr>
            <a:xfrm>
              <a:off x="1735188" y="3057923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0BE5E896-7C45-40AA-8D6B-CAD5911EF2C8}"/>
                </a:ext>
              </a:extLst>
            </p:cNvPr>
            <p:cNvSpPr txBox="1"/>
            <p:nvPr/>
          </p:nvSpPr>
          <p:spPr>
            <a:xfrm>
              <a:off x="2737671" y="3053849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87500" y="3284421"/>
            <a:ext cx="3371414" cy="174132"/>
            <a:chOff x="87500" y="3260071"/>
            <a:chExt cx="3371414" cy="174132"/>
          </a:xfrm>
        </p:grpSpPr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A79FB3DE-7A8F-4FC4-81D4-AFAAAD051D49}"/>
                </a:ext>
              </a:extLst>
            </p:cNvPr>
            <p:cNvSpPr txBox="1"/>
            <p:nvPr/>
          </p:nvSpPr>
          <p:spPr>
            <a:xfrm>
              <a:off x="87500" y="3263314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3769D282-1890-4E84-9E95-E29CD028BEF5}"/>
                </a:ext>
              </a:extLst>
            </p:cNvPr>
            <p:cNvSpPr txBox="1"/>
            <p:nvPr/>
          </p:nvSpPr>
          <p:spPr>
            <a:xfrm>
              <a:off x="960942" y="3262376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7F64DBE2-30F3-4776-814B-7DC76492E4C9}"/>
                </a:ext>
              </a:extLst>
            </p:cNvPr>
            <p:cNvSpPr txBox="1"/>
            <p:nvPr/>
          </p:nvSpPr>
          <p:spPr>
            <a:xfrm>
              <a:off x="1735188" y="3264926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0E23E821-555E-492F-ACB6-C66CF550DAE7}"/>
                </a:ext>
              </a:extLst>
            </p:cNvPr>
            <p:cNvSpPr txBox="1"/>
            <p:nvPr/>
          </p:nvSpPr>
          <p:spPr>
            <a:xfrm>
              <a:off x="2737671" y="3260071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87500" y="3538158"/>
            <a:ext cx="3371414" cy="174913"/>
            <a:chOff x="87500" y="3466293"/>
            <a:chExt cx="3371414" cy="174913"/>
          </a:xfrm>
        </p:grpSpPr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471392D7-AC0B-47B8-BD2A-7A92AC481460}"/>
                </a:ext>
              </a:extLst>
            </p:cNvPr>
            <p:cNvSpPr txBox="1"/>
            <p:nvPr/>
          </p:nvSpPr>
          <p:spPr>
            <a:xfrm>
              <a:off x="87500" y="3470900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9257A88C-2649-4B02-A4BD-B2D3BFB65E10}"/>
                </a:ext>
              </a:extLst>
            </p:cNvPr>
            <p:cNvSpPr txBox="1"/>
            <p:nvPr/>
          </p:nvSpPr>
          <p:spPr>
            <a:xfrm>
              <a:off x="960942" y="3470365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98CA2853-EE93-466B-886E-71536A13D721}"/>
                </a:ext>
              </a:extLst>
            </p:cNvPr>
            <p:cNvSpPr txBox="1"/>
            <p:nvPr/>
          </p:nvSpPr>
          <p:spPr>
            <a:xfrm>
              <a:off x="1735188" y="3471929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3F78F1FC-0114-4A7A-AD23-DFD06730082E}"/>
                </a:ext>
              </a:extLst>
            </p:cNvPr>
            <p:cNvSpPr txBox="1"/>
            <p:nvPr/>
          </p:nvSpPr>
          <p:spPr>
            <a:xfrm>
              <a:off x="2737671" y="3466293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87500" y="3792676"/>
            <a:ext cx="3371414" cy="175694"/>
            <a:chOff x="87500" y="3672515"/>
            <a:chExt cx="3371414" cy="175694"/>
          </a:xfrm>
        </p:grpSpPr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63FEE1BB-DD56-407C-9C5B-097828B59448}"/>
                </a:ext>
              </a:extLst>
            </p:cNvPr>
            <p:cNvSpPr txBox="1"/>
            <p:nvPr/>
          </p:nvSpPr>
          <p:spPr>
            <a:xfrm>
              <a:off x="87500" y="3678486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DA866CF6-CF2B-4CD9-8234-C7FB1B24B940}"/>
                </a:ext>
              </a:extLst>
            </p:cNvPr>
            <p:cNvSpPr txBox="1"/>
            <p:nvPr/>
          </p:nvSpPr>
          <p:spPr>
            <a:xfrm>
              <a:off x="960942" y="3678354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221CB7F6-0021-4BEA-8D31-6505CC38C37F}"/>
                </a:ext>
              </a:extLst>
            </p:cNvPr>
            <p:cNvSpPr txBox="1"/>
            <p:nvPr/>
          </p:nvSpPr>
          <p:spPr>
            <a:xfrm>
              <a:off x="1735188" y="3678932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E4A49A9B-FDF9-48E3-8656-B441C74282DD}"/>
                </a:ext>
              </a:extLst>
            </p:cNvPr>
            <p:cNvSpPr txBox="1"/>
            <p:nvPr/>
          </p:nvSpPr>
          <p:spPr>
            <a:xfrm>
              <a:off x="2737671" y="3672515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87500" y="4047975"/>
            <a:ext cx="3371414" cy="176883"/>
            <a:chOff x="87500" y="3878737"/>
            <a:chExt cx="3371414" cy="176883"/>
          </a:xfrm>
        </p:grpSpPr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C457D97F-9FF8-4542-BB49-E3D966FBB7FC}"/>
                </a:ext>
              </a:extLst>
            </p:cNvPr>
            <p:cNvSpPr txBox="1"/>
            <p:nvPr/>
          </p:nvSpPr>
          <p:spPr>
            <a:xfrm>
              <a:off x="87500" y="3886072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60073220-EA21-406F-8A45-EA03842965D6}"/>
                </a:ext>
              </a:extLst>
            </p:cNvPr>
            <p:cNvSpPr txBox="1"/>
            <p:nvPr/>
          </p:nvSpPr>
          <p:spPr>
            <a:xfrm>
              <a:off x="960942" y="3886343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C81BD420-EF59-4479-B503-7C090E5C36E7}"/>
                </a:ext>
              </a:extLst>
            </p:cNvPr>
            <p:cNvSpPr txBox="1"/>
            <p:nvPr/>
          </p:nvSpPr>
          <p:spPr>
            <a:xfrm>
              <a:off x="1735188" y="3885935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0757C60D-CE6A-4331-A75B-DC7F6CC2A9C3}"/>
                </a:ext>
              </a:extLst>
            </p:cNvPr>
            <p:cNvSpPr txBox="1"/>
            <p:nvPr/>
          </p:nvSpPr>
          <p:spPr>
            <a:xfrm>
              <a:off x="2737671" y="3878737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87500" y="4304463"/>
            <a:ext cx="3371414" cy="178650"/>
            <a:chOff x="87500" y="4084959"/>
            <a:chExt cx="3371414" cy="178650"/>
          </a:xfrm>
        </p:grpSpPr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B28E85EE-A77E-463F-851E-4986F799D925}"/>
                </a:ext>
              </a:extLst>
            </p:cNvPr>
            <p:cNvSpPr txBox="1"/>
            <p:nvPr/>
          </p:nvSpPr>
          <p:spPr>
            <a:xfrm>
              <a:off x="87500" y="4093658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71E84A39-BCFC-4ECD-AC2F-4EAA935D029D}"/>
                </a:ext>
              </a:extLst>
            </p:cNvPr>
            <p:cNvSpPr txBox="1"/>
            <p:nvPr/>
          </p:nvSpPr>
          <p:spPr>
            <a:xfrm>
              <a:off x="960942" y="4094332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44F86CEA-B9F0-44C6-AF9D-97C64DF37934}"/>
                </a:ext>
              </a:extLst>
            </p:cNvPr>
            <p:cNvSpPr txBox="1"/>
            <p:nvPr/>
          </p:nvSpPr>
          <p:spPr>
            <a:xfrm>
              <a:off x="1735188" y="4092938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BC4EE30D-74CE-47F2-B31C-2723B11E6A81}"/>
                </a:ext>
              </a:extLst>
            </p:cNvPr>
            <p:cNvSpPr txBox="1"/>
            <p:nvPr/>
          </p:nvSpPr>
          <p:spPr>
            <a:xfrm>
              <a:off x="2737671" y="4084959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" name="Группа 1"/>
          <p:cNvGrpSpPr/>
          <p:nvPr/>
        </p:nvGrpSpPr>
        <p:grpSpPr>
          <a:xfrm>
            <a:off x="87498" y="4562716"/>
            <a:ext cx="3423191" cy="180422"/>
            <a:chOff x="87498" y="4291178"/>
            <a:chExt cx="3423191" cy="180422"/>
          </a:xfrm>
        </p:grpSpPr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FD90A499-ABA4-495A-8286-CBDFC5925A52}"/>
                </a:ext>
              </a:extLst>
            </p:cNvPr>
            <p:cNvSpPr txBox="1"/>
            <p:nvPr/>
          </p:nvSpPr>
          <p:spPr>
            <a:xfrm>
              <a:off x="87498" y="4301241"/>
              <a:ext cx="88807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53E6B96E-5890-40A9-8F37-8DF581FEB90F}"/>
                </a:ext>
              </a:extLst>
            </p:cNvPr>
            <p:cNvSpPr txBox="1"/>
            <p:nvPr/>
          </p:nvSpPr>
          <p:spPr>
            <a:xfrm>
              <a:off x="960942" y="4302323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9D15B536-C7DF-4EA5-B755-E3F1047798AC}"/>
                </a:ext>
              </a:extLst>
            </p:cNvPr>
            <p:cNvSpPr txBox="1"/>
            <p:nvPr/>
          </p:nvSpPr>
          <p:spPr>
            <a:xfrm>
              <a:off x="1735188" y="4299942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6C9C2823-8B94-480D-A46F-C814BCD9AB1F}"/>
                </a:ext>
              </a:extLst>
            </p:cNvPr>
            <p:cNvSpPr txBox="1"/>
            <p:nvPr/>
          </p:nvSpPr>
          <p:spPr>
            <a:xfrm>
              <a:off x="2737671" y="4291178"/>
              <a:ext cx="773018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6571066"/>
              </p:ext>
            </p:extLst>
          </p:nvPr>
        </p:nvGraphicFramePr>
        <p:xfrm>
          <a:off x="170140" y="2157118"/>
          <a:ext cx="3096344" cy="18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1171949799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878352938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184213289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1594601074"/>
                    </a:ext>
                  </a:extLst>
                </a:gridCol>
              </a:tblGrid>
              <a:tr h="162095"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ФИО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Организации</a:t>
                      </a:r>
                      <a:endParaRPr lang="ru-RU" sz="6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Должность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 noProof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Д.р</a:t>
                      </a:r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9445281"/>
                  </a:ext>
                </a:extLst>
              </a:tr>
            </a:tbl>
          </a:graphicData>
        </a:graphic>
      </p:graphicFrame>
      <p:sp>
        <p:nvSpPr>
          <p:cNvPr id="137" name="TextBox 136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err="1" smtClean="0">
                <a:solidFill>
                  <a:srgbClr val="002060"/>
                </a:solidFill>
              </a:rPr>
              <a:t>•   новые продукты для российского и международных рынков;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достижение глобального лидерства в ряде передовых технологий;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повышение доли на международных рынках;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снижение себестоимости продукции и сроков протекания процессов;</a:t>
            </a:r>
            <a:r>
              <a:t/>
            </a:r>
            <a:br/>
            <a:endParaRPr/>
          </a:p>
        </p:txBody>
      </p:sp>
      <p:sp>
        <p:nvSpPr>
          <p:cNvPr id="138" name="Прямоугольник 137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89836" y="838187"/>
            <a:ext cx="2474565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ПРОЕКТА / ИНИЦИАТИВЫ ОДНОЙ ИЗ СЛЕДУЮЩИХ ЦЕЛЕЙ УСТОЙЧИВОГО РАЗВИТИЯ ООН: ЦУР 11, ЦУР 13, ЦУР 15.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9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2102926"/>
              </p:ext>
            </p:extLst>
          </p:nvPr>
        </p:nvGraphicFramePr>
        <p:xfrm>
          <a:off x="3510689" y="826709"/>
          <a:ext cx="2488835" cy="17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883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4455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55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ДОСТИЖЕНИЯ </a:t>
                      </a:r>
                      <a:r>
                        <a:rPr lang="ru-RU" sz="55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НОМИНАНТА</a:t>
                      </a:r>
                      <a:endParaRPr lang="ru-RU" altLang="ru-RU" sz="55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140" name="TextBox 139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42" name="Прямоугольник 141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53228" y="2160696"/>
            <a:ext cx="2549530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РЕЗУЛЬТАТЫ ПРОЕКТА / ИНИЦИАТИВЫ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Прямоугольник 14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6000099" y="2160696"/>
            <a:ext cx="2464302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ТИРАЖИРУЕМОСТЬ / МАСШТАБИРУЕМОСТЬ ПРОЕКТА / ИНИЦИАТИВЫ В АТОМНОЙ ОТРАСЛИ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Прямоугольник 145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52342" y="3606281"/>
            <a:ext cx="2556608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КОМАНДЕ ПРОЕКТА НЕСКОЛЬКИХ УЧАСТНИКОВ ИЗ РАЗНЫХ ОРГАНИЗАЦИЙ / ДИВИЗИОНОВ / ФУНКЦИЙ / СОЦИАЛЬНО-ДЕМОГРАФИЧЕСКИХ ГРУПП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Прямоугольник 147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97487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6016129" y="3607390"/>
            <a:ext cx="2398451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 smtClean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ДРУГИМ ЦЕЛЯМ ООН В ОБЛАСТИ УСТОЙЧИВОГО РАЗВИТИЯ</a:t>
            </a:r>
            <a:endParaRPr lang="en-US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Прямоугольник 149">
            <a:extLst>
              <a:ext uri="{FF2B5EF4-FFF2-40B4-BE49-F238E27FC236}">
                <a16:creationId xmlns:a16="http://schemas.microsoft.com/office/drawing/2014/main" id="{A4D16AD3-1629-4334-873B-E23FC59D08F7}"/>
              </a:ext>
            </a:extLst>
          </p:cNvPr>
          <p:cNvSpPr/>
          <p:nvPr/>
        </p:nvSpPr>
        <p:spPr>
          <a:xfrm>
            <a:off x="6028741" y="3796811"/>
            <a:ext cx="2486935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1" name="Таблица 1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229389"/>
              </p:ext>
            </p:extLst>
          </p:nvPr>
        </p:nvGraphicFramePr>
        <p:xfrm>
          <a:off x="-64605" y="4872710"/>
          <a:ext cx="3536402" cy="243840"/>
        </p:xfrm>
        <a:graphic>
          <a:graphicData uri="http://schemas.openxmlformats.org/drawingml/2006/table">
            <a:tbl>
              <a:tblPr firstRow="1" bandRow="1"/>
              <a:tblGrid>
                <a:gridCol w="1683242">
                  <a:extLst>
                    <a:ext uri="{9D8B030D-6E8A-4147-A177-3AD203B41FA5}">
                      <a16:colId xmlns:a16="http://schemas.microsoft.com/office/drawing/2014/main" val="3414083949"/>
                    </a:ext>
                  </a:extLst>
                </a:gridCol>
                <a:gridCol w="674360">
                  <a:extLst>
                    <a:ext uri="{9D8B030D-6E8A-4147-A177-3AD203B41FA5}">
                      <a16:colId xmlns:a16="http://schemas.microsoft.com/office/drawing/2014/main" val="2829314996"/>
                    </a:ext>
                  </a:extLst>
                </a:gridCol>
                <a:gridCol w="1178800">
                  <a:extLst>
                    <a:ext uri="{9D8B030D-6E8A-4147-A177-3AD203B41FA5}">
                      <a16:colId xmlns:a16="http://schemas.microsoft.com/office/drawing/2014/main" val="29552516"/>
                    </a:ext>
                  </a:extLst>
                </a:gridCol>
              </a:tblGrid>
              <a:tr h="194144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___________________________________________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(должность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руководителя</a:t>
                      </a:r>
                      <a:r>
                        <a:rPr lang="ru-RU" sz="500" b="1" i="0" u="none" strike="noStrike" kern="1200" baseline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</a:t>
                      </a:r>
                      <a:r>
                        <a:rPr lang="ru-RU" sz="500" b="1" i="0" u="none" strike="noStrike" kern="1200" baseline="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/ выдвигающего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) 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39730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774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/>
          </p:nvPr>
        </p:nvGraphicFramePr>
        <p:xfrm>
          <a:off x="450706" y="485899"/>
          <a:ext cx="7807427" cy="40193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9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9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Соответствие проекта / инициативы одной из следующих Целей устойчивого развития ООН: ЦУР 11, ЦУР 13, ЦУР 15.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Соответствие проекта / инициативы одной из следующих Целей устойчивого развития ООН:  ЦУР 11 «Обеспечение открытости, безопасности, жизнестойкости и устойчивости городов и населенных пунктов», ЦУР 13 «Принятие срочных мер по борьбе с изменением климата и его последствиями»,  ЦУР 15 «Защита, восстановление экосистем суши и содействие их рациональному использованию, рациональное управление лесами, борьба с опустыниванием, прекращение и обращение вспять процесса деградации земель и прекращение процесса утраты биологического разнообразия».
Значимость проекта / решения для дивизиона / отрасли, каким целям устойчивого развития ООН соответствует, какие задачи национальных проектов России решает.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Результаты проекта / инициативы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Результаты проекта / инициативы должны быть конкретными и «оцифрованными»: измеряться количественными и качественными показателями, отражающими эффекты, связанные с достижением ЦУР 11, 13 ,15.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Тиражируемость / масштабируемость проекта / инициативы в атомной отрасли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Возможность распространения практики на другие организации, дивизионы, отрасль, страну.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9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Участие в команде проекта нескольких участников из разных организаций / дивизионов / функций / социально-демографических групп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Организации / дивизионы / функции / социально-демографические группы, участвующие в проекте.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marR="0" lvl="0" indent="0" algn="just" defTabSz="6864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Соответствие другим целям ООН в области устойчивого развития</a:t>
                      </a:r>
                    </a:p>
                    <a:p>
                      <a:pPr marL="228600" indent="-228600" algn="just">
                        <a:buFont typeface="+mj-lt"/>
                        <a:buAutoNum type="arabicPeriod"/>
                      </a:pP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Перечислить каким еще целям ООН в области устойчивого развития соответствует проект, помимо обозначенных в пункте 2.2.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22599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495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726711"/>
          <a:ext cx="8321578" cy="363190"/>
        </p:xfrm>
        <a:graphic>
          <a:graphicData uri="http://schemas.openxmlformats.org/drawingml/2006/table">
            <a:tbl>
              <a:tblPr/>
              <a:tblGrid>
                <a:gridCol w="148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319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41" y="82485"/>
            <a:ext cx="488248" cy="4905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646" y="4983937"/>
            <a:ext cx="7315329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76" b="0" i="1" u="none" strike="noStrike" kern="1200" cap="none" spc="0" normalizeH="0" baseline="0" noProof="0" dirty="0">
                <a:ln>
                  <a:noFill/>
                </a:ln>
                <a:solidFill>
                  <a:srgbClr val="77B150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kumimoji="0" lang="ru-RU" altLang="ru-RU" sz="676" b="0" i="1" u="none" strike="noStrike" kern="1200" cap="none" spc="0" normalizeH="0" baseline="0" noProof="0" dirty="0">
              <a:ln>
                <a:noFill/>
              </a:ln>
              <a:solidFill>
                <a:srgbClr val="77B150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38" y="1041388"/>
            <a:ext cx="8132364" cy="22680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40" y="639736"/>
            <a:ext cx="6951986" cy="14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8919" y="207061"/>
            <a:ext cx="4479138" cy="24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en-US" sz="1730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Программы признания</a:t>
            </a:r>
            <a:endParaRPr kumimoji="0" lang="ru-RU" altLang="en-US" sz="173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1164815"/>
          <a:ext cx="8321576" cy="3831319"/>
        </p:xfrm>
        <a:graphic>
          <a:graphicData uri="http://schemas.openxmlformats.org/drawingml/2006/table">
            <a:tbl>
              <a:tblPr/>
              <a:tblGrid>
                <a:gridCol w="1483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5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комплекс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Дирекция по ядерному оружейному комплексу,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AIgKryukov@aem-group.ru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Отдел по координации корпоративных отношений, 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3919 76 90 00, доб.9933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08, доб.218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3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блок, 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 Юлия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Проектный офис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работе с вовлеченностью и внутренними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коммуникациями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партнеров по управлению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7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управления изменениями корпоративной культуры,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Группа управления по работе с персоналом, Арктическая дирекция,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Драч Александра Бесикиевна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культуре и развитию бренда работодателя,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«РИР»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+7 495 357 00 14, доб. 6500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AlBDrach@rusatom-utilities.ru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Зарубежная генерация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Морозова Елена Андреевна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организации корпоративных мероприятий, Группа комплектования и развития персонала, АО «РЭИН»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+7 916 969 12 26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ElenaAndMorozova@rosatom.ru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0653055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Скворцова Елена Александровна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внутренним коммуникациям и корпоративной культуре, ООО «Росатом Логистика»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+7 968 848 51 05</a:t>
                      </a:r>
                    </a:p>
                    <a:p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EASkvortsova@rosatom.ru	</a:t>
                      </a:r>
                      <a:endParaRPr lang="ru-RU" sz="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Чижикова Елизавета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внутренним коммуникациям,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+7 495 198 01 23 доб. 4020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E.chizhikova@umatex.ru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Соснина Наталья Юрьевна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Управления развития персонала и корпоративной культуры,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«Атомэнергопроект»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+7 831 421 79 00,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63544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n.sosnina@ase-ec.ru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Тихонова Дарья Дмитриевна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Департамент поддержки новых бизнесов,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DDTikhonova@rosatom.ru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5077794"/>
                  </a:ext>
                </a:extLst>
              </a:tr>
              <a:tr h="220314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ВКК, ООК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13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683517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3873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0393746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4D55DD5B954915479DD20DC18ED7613A" ma:contentTypeVersion="2" ma:contentTypeDescription="Создание документа." ma:contentTypeScope="" ma:versionID="35896244ff2499695d6875a673126926">
  <xsd:schema xmlns:xsd="http://www.w3.org/2001/XMLSchema" xmlns:xs="http://www.w3.org/2001/XMLSchema" xmlns:p="http://schemas.microsoft.com/office/2006/metadata/properties" xmlns:ns2="02a20ec4-e02e-4340-9ad2-c9c3d0464e5b" targetNamespace="http://schemas.microsoft.com/office/2006/metadata/properties" ma:root="true" ma:fieldsID="f0c4d4be0b46b9586cb6c5bb3f89cb02" ns2:_="">
    <xsd:import namespace="02a20ec4-e02e-4340-9ad2-c9c3d0464e5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a20ec4-e02e-4340-9ad2-c9c3d0464e5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48C1843-6DAE-4BDE-BCA7-BF311A91C570}">
  <ds:schemaRefs>
    <ds:schemaRef ds:uri="http://purl.org/dc/elements/1.1/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terms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2C67223-7D9F-4846-8052-9E9FA4F1B8D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a20ec4-e02e-4340-9ad2-c9c3d0464e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53637</TotalTime>
  <Words>2235</Words>
  <Application>Microsoft Office PowerPoint</Application>
  <PresentationFormat>Произвольный</PresentationFormat>
  <Paragraphs>205</Paragraphs>
  <Slides>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11" baseType="lpstr">
      <vt:lpstr>Calibri Light</vt:lpstr>
      <vt:lpstr>Arial</vt:lpstr>
      <vt:lpstr>Rosatom</vt:lpstr>
      <vt:lpstr>ヒラギノ角ゴ Pro W3</vt:lpstr>
      <vt:lpstr>Calibri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Хохлова Дарья Александровна</cp:lastModifiedBy>
  <cp:revision>3397</cp:revision>
  <cp:lastPrinted>2025-02-03T14:56:44Z</cp:lastPrinted>
  <dcterms:created xsi:type="dcterms:W3CDTF">2019-09-24T12:37:05Z</dcterms:created>
  <dcterms:modified xsi:type="dcterms:W3CDTF">2025-02-15T11:18:14Z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0x0101004D55DD5B954915479DD20DC18ED7613A</vt:lpwstr>
  </property>
</Properties>
</file>